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68" r:id="rId4"/>
    <p:sldId id="269" r:id="rId5"/>
    <p:sldId id="270" r:id="rId6"/>
    <p:sldId id="27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2016-10-09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2016-10-09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2016-10-09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2016-10-09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dc.gov/ncidod/dpd/parasites/giardiasis/factsht_giardia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drinkingwater.com/water_quality/quality1/1-how-coliform-bacteria-affect-water-quality.htm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www.freedrinkingwater.com/water-news/water-pollution-la-sewer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Ch.3. 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물을 마셔서 생길 수 있는 건강적 </a:t>
            </a:r>
            <a:r>
              <a:rPr lang="ko-KR" altLang="en-US" dirty="0" smtClean="0"/>
              <a:t>위협</a:t>
            </a:r>
            <a:r>
              <a:rPr lang="en-US" altLang="ko-KR" dirty="0" smtClean="0"/>
              <a:t>(</a:t>
            </a:r>
            <a:r>
              <a:rPr lang="ko-KR" altLang="en-US" dirty="0" smtClean="0"/>
              <a:t>계속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방사능원소</a:t>
            </a:r>
            <a:r>
              <a:rPr lang="en-US" altLang="ko-KR" dirty="0" smtClean="0"/>
              <a:t>: </a:t>
            </a:r>
            <a:r>
              <a:rPr lang="ko-KR" altLang="en-US" dirty="0" smtClean="0"/>
              <a:t>발암 위험성 증가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신장 </a:t>
            </a:r>
            <a:r>
              <a:rPr lang="ko-KR" altLang="en-US" dirty="0" smtClean="0"/>
              <a:t>기능 저해</a:t>
            </a:r>
            <a:r>
              <a:rPr lang="en-US" altLang="ko-KR" dirty="0" smtClean="0"/>
              <a:t>(toxicity)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2"/>
            <a:r>
              <a:rPr lang="en-US" altLang="ko-KR" dirty="0" smtClean="0"/>
              <a:t>Alpha particles</a:t>
            </a:r>
          </a:p>
          <a:p>
            <a:pPr lvl="2"/>
            <a:r>
              <a:rPr lang="en-US" altLang="ko-KR" dirty="0" smtClean="0"/>
              <a:t>Beta particles</a:t>
            </a:r>
          </a:p>
          <a:p>
            <a:pPr lvl="2"/>
            <a:r>
              <a:rPr lang="en-US" altLang="ko-KR" dirty="0" smtClean="0"/>
              <a:t>226Ra, 228Ra</a:t>
            </a:r>
          </a:p>
          <a:p>
            <a:pPr lvl="2"/>
            <a:r>
              <a:rPr lang="en-US" altLang="ko-KR" dirty="0" smtClean="0"/>
              <a:t>U</a:t>
            </a:r>
          </a:p>
          <a:p>
            <a:pPr lvl="2"/>
            <a:endParaRPr lang="en-US" altLang="ko-KR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187624" y="6165304"/>
            <a:ext cx="7152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Will be discussed in much more detail later with “radioactive wastes”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5904656"/>
          </a:xfrm>
        </p:spPr>
        <p:txBody>
          <a:bodyPr>
            <a:normAutofit/>
          </a:bodyPr>
          <a:lstStyle/>
          <a:p>
            <a:pPr lvl="1"/>
            <a:r>
              <a:rPr lang="ko-KR" altLang="en-US" dirty="0" smtClean="0"/>
              <a:t>살균제</a:t>
            </a:r>
            <a:r>
              <a:rPr lang="ko-KR" altLang="en-US" dirty="0" smtClean="0"/>
              <a:t> </a:t>
            </a:r>
            <a:r>
              <a:rPr lang="en-US" altLang="ko-KR" dirty="0" smtClean="0"/>
              <a:t>Disinfectants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Chloroamin</a:t>
            </a:r>
            <a:r>
              <a:rPr lang="en-US" altLang="ko-KR" dirty="0" smtClean="0"/>
              <a:t>: </a:t>
            </a:r>
            <a:r>
              <a:rPr lang="ko-KR" altLang="en-US" dirty="0" smtClean="0"/>
              <a:t>눈</a:t>
            </a:r>
            <a:r>
              <a:rPr lang="en-US" altLang="ko-KR" dirty="0" smtClean="0"/>
              <a:t>/</a:t>
            </a:r>
            <a:r>
              <a:rPr lang="ko-KR" altLang="en-US" dirty="0" smtClean="0"/>
              <a:t>코 염증 </a:t>
            </a:r>
            <a:r>
              <a:rPr lang="en-US" altLang="ko-KR" dirty="0" smtClean="0"/>
              <a:t>irritation; </a:t>
            </a:r>
            <a:r>
              <a:rPr lang="ko-KR" altLang="en-US" dirty="0" smtClean="0"/>
              <a:t>위장 불쾌감 </a:t>
            </a:r>
            <a:r>
              <a:rPr lang="en-US" altLang="ko-KR" dirty="0" smtClean="0"/>
              <a:t>stomach </a:t>
            </a:r>
            <a:r>
              <a:rPr lang="en-US" altLang="ko-KR" dirty="0" smtClean="0"/>
              <a:t>discomfort, </a:t>
            </a:r>
            <a:r>
              <a:rPr lang="ko-KR" altLang="en-US" dirty="0" smtClean="0"/>
              <a:t>빈혈</a:t>
            </a:r>
            <a:r>
              <a:rPr lang="en-US" altLang="ko-KR" dirty="0" smtClean="0"/>
              <a:t>.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Chlorine: </a:t>
            </a:r>
            <a:r>
              <a:rPr lang="ko-KR" altLang="en-US" dirty="0"/>
              <a:t>눈</a:t>
            </a:r>
            <a:r>
              <a:rPr lang="en-US" altLang="ko-KR" dirty="0"/>
              <a:t>/</a:t>
            </a:r>
            <a:r>
              <a:rPr lang="ko-KR" altLang="en-US" dirty="0"/>
              <a:t>코 </a:t>
            </a:r>
            <a:r>
              <a:rPr lang="ko-KR" altLang="en-US" dirty="0" smtClean="0"/>
              <a:t>염증</a:t>
            </a:r>
            <a:r>
              <a:rPr lang="en-US" altLang="ko-KR" dirty="0" smtClean="0"/>
              <a:t>; </a:t>
            </a:r>
            <a:r>
              <a:rPr lang="ko-KR" altLang="en-US" dirty="0"/>
              <a:t>위장 불쾌감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Chlorine dioxide: </a:t>
            </a:r>
            <a:r>
              <a:rPr lang="ko-KR" altLang="en-US" dirty="0" smtClean="0"/>
              <a:t>빈혈</a:t>
            </a:r>
            <a:r>
              <a:rPr lang="en-US" altLang="ko-KR" dirty="0" smtClean="0"/>
              <a:t>; </a:t>
            </a:r>
            <a:r>
              <a:rPr lang="ko-KR" altLang="en-US" dirty="0" err="1" smtClean="0"/>
              <a:t>유소아</a:t>
            </a:r>
            <a:r>
              <a:rPr lang="ko-KR" altLang="en-US" dirty="0" smtClean="0"/>
              <a:t> 신경계 영향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r>
              <a:rPr lang="ko-KR" altLang="en-US" dirty="0" smtClean="0"/>
              <a:t>살균제 생산 부산물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Bromate: </a:t>
            </a:r>
            <a:r>
              <a:rPr lang="ko-KR" altLang="en-US" dirty="0" smtClean="0"/>
              <a:t>발암성 증가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Chlorite: </a:t>
            </a:r>
            <a:r>
              <a:rPr lang="ko-KR" altLang="en-US" dirty="0"/>
              <a:t>빈혈</a:t>
            </a:r>
            <a:r>
              <a:rPr lang="en-US" altLang="ko-KR" dirty="0"/>
              <a:t>; </a:t>
            </a:r>
            <a:r>
              <a:rPr lang="ko-KR" altLang="en-US" dirty="0" err="1"/>
              <a:t>유소아</a:t>
            </a:r>
            <a:r>
              <a:rPr lang="ko-KR" altLang="en-US" dirty="0"/>
              <a:t> 신경계 영향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Haloacetic</a:t>
            </a:r>
            <a:r>
              <a:rPr lang="en-US" altLang="ko-KR" dirty="0" smtClean="0"/>
              <a:t> acids (HAA5): </a:t>
            </a:r>
            <a:r>
              <a:rPr lang="ko-KR" altLang="en-US" dirty="0" smtClean="0"/>
              <a:t>발암 위험성 </a:t>
            </a:r>
            <a:r>
              <a:rPr lang="ko-KR" altLang="en-US" dirty="0"/>
              <a:t>증가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Total </a:t>
            </a:r>
            <a:r>
              <a:rPr lang="en-US" altLang="ko-KR" dirty="0" err="1" smtClean="0"/>
              <a:t>Trihalomethanes</a:t>
            </a:r>
            <a:r>
              <a:rPr lang="en-US" altLang="ko-KR" dirty="0" smtClean="0"/>
              <a:t> (TTHMs): </a:t>
            </a:r>
            <a:r>
              <a:rPr lang="ko-KR" altLang="en-US" dirty="0" smtClean="0"/>
              <a:t>간 신장</a:t>
            </a:r>
            <a:r>
              <a:rPr lang="en-US" altLang="ko-KR" dirty="0" smtClean="0"/>
              <a:t>, </a:t>
            </a:r>
            <a:r>
              <a:rPr lang="ko-KR" altLang="en-US" dirty="0" smtClean="0"/>
              <a:t>중추 신경계 이상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발암 위험성 증가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4"/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4608512"/>
          </a:xfrm>
        </p:spPr>
        <p:txBody>
          <a:bodyPr>
            <a:normAutofit/>
          </a:bodyPr>
          <a:lstStyle/>
          <a:p>
            <a:pPr lvl="1"/>
            <a:r>
              <a:rPr lang="ko-KR" altLang="en-US" dirty="0" smtClean="0"/>
              <a:t>미생물 </a:t>
            </a:r>
            <a:r>
              <a:rPr lang="en-US" altLang="ko-KR" dirty="0" smtClean="0"/>
              <a:t>Microorganisms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Cryptosporidium: </a:t>
            </a:r>
            <a:r>
              <a:rPr lang="ko-KR" altLang="en-US" dirty="0" smtClean="0"/>
              <a:t>사람 및 동물 분뇨</a:t>
            </a:r>
            <a:r>
              <a:rPr lang="en-US" altLang="ko-KR" dirty="0" smtClean="0"/>
              <a:t>, </a:t>
            </a:r>
            <a:r>
              <a:rPr lang="ko-KR" altLang="en-US" dirty="0" smtClean="0"/>
              <a:t>위 관련 질환</a:t>
            </a:r>
            <a:r>
              <a:rPr lang="en-US" altLang="ko-KR" dirty="0" smtClean="0"/>
              <a:t> </a:t>
            </a:r>
            <a:r>
              <a:rPr lang="en-US" altLang="ko-KR" dirty="0" smtClean="0"/>
              <a:t>(e.g., </a:t>
            </a:r>
            <a:r>
              <a:rPr lang="ko-KR" altLang="en-US" dirty="0" smtClean="0"/>
              <a:t>설사</a:t>
            </a:r>
            <a:r>
              <a:rPr lang="en-US" altLang="ko-KR" dirty="0" smtClean="0"/>
              <a:t>, </a:t>
            </a:r>
            <a:r>
              <a:rPr lang="ko-KR" altLang="en-US" dirty="0" smtClean="0"/>
              <a:t>구토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경련</a:t>
            </a:r>
            <a:r>
              <a:rPr lang="en-US" altLang="ko-KR" dirty="0" smtClean="0"/>
              <a:t>). </a:t>
            </a:r>
            <a:endParaRPr lang="en-US" altLang="ko-KR" dirty="0" smtClean="0"/>
          </a:p>
          <a:p>
            <a:pPr lvl="2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4"/>
            <a:endParaRPr lang="en-US" altLang="ko-KR" dirty="0" smtClean="0"/>
          </a:p>
        </p:txBody>
      </p:sp>
      <p:pic>
        <p:nvPicPr>
          <p:cNvPr id="25602" name="Picture 2" descr="Cryptosporidium, organi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276872"/>
            <a:ext cx="2914650" cy="2152650"/>
          </a:xfrm>
          <a:prstGeom prst="rect">
            <a:avLst/>
          </a:prstGeom>
          <a:noFill/>
        </p:spPr>
      </p:pic>
      <p:sp>
        <p:nvSpPr>
          <p:cNvPr id="4" name="직사각형 3"/>
          <p:cNvSpPr/>
          <p:nvPr/>
        </p:nvSpPr>
        <p:spPr>
          <a:xfrm>
            <a:off x="4355976" y="472514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http://www.nlm.nih.gov/medlineplus/ency/imagepages/1395.htm</a:t>
            </a:r>
            <a:endParaRPr lang="ko-KR" altLang="en-US" sz="1000" dirty="0"/>
          </a:p>
        </p:txBody>
      </p:sp>
      <p:sp>
        <p:nvSpPr>
          <p:cNvPr id="6" name="직사각형 5"/>
          <p:cNvSpPr/>
          <p:nvPr/>
        </p:nvSpPr>
        <p:spPr>
          <a:xfrm>
            <a:off x="1691680" y="515719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Cryptosporidium is a protozoan parasite found in contaminated water. It has been increasingly recognized as the cause of outbreaks of diarrhea when water supplies become contaminated. In normal individuals, it is a self-limited disease. Among </a:t>
            </a:r>
            <a:r>
              <a:rPr lang="en-US" altLang="ko-KR" sz="1000" dirty="0" err="1" smtClean="0"/>
              <a:t>immunocompromised</a:t>
            </a:r>
            <a:r>
              <a:rPr lang="en-US" altLang="ko-KR" sz="1000" dirty="0" smtClean="0"/>
              <a:t> individuals with AIDS, cryptosporidium can cause severe diarrheal disease, gallbladder disease (</a:t>
            </a:r>
            <a:r>
              <a:rPr lang="en-US" altLang="ko-KR" sz="1000" dirty="0" err="1" smtClean="0"/>
              <a:t>cholecystitis</a:t>
            </a:r>
            <a:r>
              <a:rPr lang="en-US" altLang="ko-KR" sz="1000" dirty="0" smtClean="0"/>
              <a:t>), and inflammation of the pancreas (pancreatitis).</a:t>
            </a:r>
            <a:endParaRPr lang="en-US" altLang="ko-KR" sz="1000" dirty="0"/>
          </a:p>
        </p:txBody>
      </p:sp>
      <p:pic>
        <p:nvPicPr>
          <p:cNvPr id="25604" name="Picture 4" descr="http://www.waterfilterreview.com/images/contaminants/h20_contaminants_200/crypto3_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276872"/>
            <a:ext cx="1905000" cy="1905000"/>
          </a:xfrm>
          <a:prstGeom prst="rect">
            <a:avLst/>
          </a:prstGeom>
          <a:noFill/>
        </p:spPr>
      </p:pic>
      <p:sp>
        <p:nvSpPr>
          <p:cNvPr id="7" name="직사각형 6"/>
          <p:cNvSpPr/>
          <p:nvPr/>
        </p:nvSpPr>
        <p:spPr>
          <a:xfrm>
            <a:off x="107504" y="4365104"/>
            <a:ext cx="49320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http://www.waterfilterreview.com/info_h2o/contaminants/cryptosporidium_water.html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4608512"/>
          </a:xfrm>
        </p:spPr>
        <p:txBody>
          <a:bodyPr>
            <a:normAutofit/>
          </a:bodyPr>
          <a:lstStyle/>
          <a:p>
            <a:pPr lvl="2"/>
            <a:r>
              <a:rPr lang="en-US" altLang="ko-KR" i="1" dirty="0" smtClean="0"/>
              <a:t>Giardia lamblia</a:t>
            </a:r>
            <a:r>
              <a:rPr lang="en-US" altLang="ko-KR" dirty="0" smtClean="0"/>
              <a:t>: </a:t>
            </a:r>
            <a:r>
              <a:rPr lang="ko-KR" altLang="en-US" sz="1600" dirty="0" smtClean="0"/>
              <a:t>오수 </a:t>
            </a:r>
            <a:r>
              <a:rPr lang="ko-KR" altLang="en-US" sz="1600" dirty="0" err="1" smtClean="0"/>
              <a:t>음용으로</a:t>
            </a:r>
            <a:r>
              <a:rPr lang="ko-KR" altLang="en-US" sz="1600" dirty="0" smtClean="0"/>
              <a:t> 감염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저개발 국가에서 흔히 나타남</a:t>
            </a:r>
            <a:r>
              <a:rPr lang="en-US" altLang="ko-KR" sz="1600" dirty="0" smtClean="0"/>
              <a:t>. </a:t>
            </a:r>
            <a:r>
              <a:rPr lang="ko-KR" altLang="en-US" sz="1600" dirty="0" smtClean="0"/>
              <a:t>목축이 심한 곳의 물이 오염되어 발병되기도 함 </a:t>
            </a:r>
            <a:r>
              <a:rPr lang="en-US" altLang="ko-KR" sz="1600" dirty="0" smtClean="0">
                <a:sym typeface="Wingdings" panose="05000000000000000000" pitchFamily="2" charset="2"/>
              </a:rPr>
              <a:t> giardiasis (</a:t>
            </a:r>
            <a:r>
              <a:rPr lang="ko-KR" altLang="en-US" sz="1600" dirty="0" smtClean="0">
                <a:sym typeface="Wingdings" panose="05000000000000000000" pitchFamily="2" charset="2"/>
              </a:rPr>
              <a:t>설사</a:t>
            </a:r>
            <a:r>
              <a:rPr lang="en-US" altLang="ko-KR" sz="1600" dirty="0" smtClean="0">
                <a:sym typeface="Wingdings" panose="05000000000000000000" pitchFamily="2" charset="2"/>
              </a:rPr>
              <a:t>, </a:t>
            </a:r>
            <a:r>
              <a:rPr lang="ko-KR" altLang="en-US" sz="1600" dirty="0" smtClean="0">
                <a:sym typeface="Wingdings" panose="05000000000000000000" pitchFamily="2" charset="2"/>
              </a:rPr>
              <a:t>구역질</a:t>
            </a:r>
            <a:r>
              <a:rPr lang="en-US" altLang="ko-KR" sz="1600" dirty="0" smtClean="0">
                <a:sym typeface="Wingdings" panose="05000000000000000000" pitchFamily="2" charset="2"/>
              </a:rPr>
              <a:t>, </a:t>
            </a:r>
            <a:r>
              <a:rPr lang="ko-KR" altLang="en-US" sz="1600" dirty="0" smtClean="0">
                <a:sym typeface="Wingdings" panose="05000000000000000000" pitchFamily="2" charset="2"/>
              </a:rPr>
              <a:t>헛구역질</a:t>
            </a:r>
            <a:r>
              <a:rPr lang="en-US" altLang="ko-KR" sz="1600" dirty="0" smtClean="0">
                <a:sym typeface="Wingdings" panose="05000000000000000000" pitchFamily="2" charset="2"/>
              </a:rPr>
              <a:t>, </a:t>
            </a:r>
            <a:r>
              <a:rPr lang="ko-KR" altLang="en-US" sz="1600" dirty="0" smtClean="0">
                <a:sym typeface="Wingdings" panose="05000000000000000000" pitchFamily="2" charset="2"/>
              </a:rPr>
              <a:t>위 </a:t>
            </a:r>
            <a:r>
              <a:rPr lang="ko-KR" altLang="en-US" sz="1600" dirty="0" smtClean="0">
                <a:sym typeface="Wingdings" panose="05000000000000000000" pitchFamily="2" charset="2"/>
              </a:rPr>
              <a:t>불쾌감 등</a:t>
            </a:r>
            <a:r>
              <a:rPr lang="en-US" altLang="ko-KR" sz="1600" dirty="0">
                <a:sym typeface="Wingdings" panose="05000000000000000000" pitchFamily="2" charset="2"/>
              </a:rPr>
              <a:t>)</a:t>
            </a:r>
            <a:endParaRPr lang="en-US" altLang="ko-KR" sz="1600" dirty="0" smtClean="0"/>
          </a:p>
          <a:p>
            <a:pPr lvl="2"/>
            <a:endParaRPr lang="en-US" altLang="ko-KR" dirty="0" smtClean="0"/>
          </a:p>
          <a:p>
            <a:pPr lvl="2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4"/>
            <a:endParaRPr lang="en-US" altLang="ko-KR" dirty="0" smtClean="0"/>
          </a:p>
        </p:txBody>
      </p:sp>
      <p:sp>
        <p:nvSpPr>
          <p:cNvPr id="4" name="직사각형 3"/>
          <p:cNvSpPr/>
          <p:nvPr/>
        </p:nvSpPr>
        <p:spPr>
          <a:xfrm>
            <a:off x="1619672" y="4941168"/>
            <a:ext cx="56166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http://www.biotech-weblog.com/50226711/giardia_lamblia_genome_sequenced.php</a:t>
            </a:r>
            <a:endParaRPr lang="ko-KR" altLang="en-US" sz="1000" dirty="0"/>
          </a:p>
        </p:txBody>
      </p:sp>
      <p:sp>
        <p:nvSpPr>
          <p:cNvPr id="6" name="직사각형 5"/>
          <p:cNvSpPr/>
          <p:nvPr/>
        </p:nvSpPr>
        <p:spPr>
          <a:xfrm>
            <a:off x="1691680" y="530120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i="1" dirty="0" err="1" smtClean="0"/>
              <a:t>Giardia</a:t>
            </a:r>
            <a:r>
              <a:rPr lang="en-US" altLang="ko-KR" sz="1000" i="1" dirty="0" smtClean="0"/>
              <a:t> </a:t>
            </a:r>
            <a:r>
              <a:rPr lang="en-US" altLang="ko-KR" sz="1000" i="1" dirty="0" err="1" smtClean="0"/>
              <a:t>lamblia</a:t>
            </a:r>
            <a:r>
              <a:rPr lang="en-US" altLang="ko-KR" sz="1000" dirty="0" smtClean="0"/>
              <a:t>, a common protozoan parasite causing </a:t>
            </a:r>
            <a:r>
              <a:rPr lang="en-US" altLang="ko-KR" sz="1000" dirty="0" err="1" smtClean="0">
                <a:hlinkClick r:id="rId2"/>
              </a:rPr>
              <a:t>gardiasis</a:t>
            </a:r>
            <a:r>
              <a:rPr lang="en-US" altLang="ko-KR" sz="1000" dirty="0" smtClean="0"/>
              <a:t>, an intestinal infection considered to be one of the most common causes of waterborne (drinking and recreational) disease. The genome, reported in the recent issue of </a:t>
            </a:r>
            <a:r>
              <a:rPr lang="en-US" altLang="ko-KR" sz="1000" i="1" dirty="0" smtClean="0"/>
              <a:t>Science</a:t>
            </a:r>
            <a:r>
              <a:rPr lang="en-US" altLang="ko-KR" sz="1000" dirty="0" smtClean="0"/>
              <a:t>, is expected to lead to the development of new drugs against the infection.</a:t>
            </a:r>
            <a:br>
              <a:rPr lang="en-US" altLang="ko-KR" sz="1000" dirty="0" smtClean="0"/>
            </a:br>
            <a:endParaRPr lang="en-US" altLang="ko-KR" sz="1000" dirty="0"/>
          </a:p>
        </p:txBody>
      </p:sp>
      <p:pic>
        <p:nvPicPr>
          <p:cNvPr id="29698" name="Picture 2" descr="Giardia lamblia Genome Sequenc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5559" y="1738460"/>
            <a:ext cx="2943225" cy="3190876"/>
          </a:xfrm>
          <a:prstGeom prst="rect">
            <a:avLst/>
          </a:prstGeom>
          <a:noFill/>
        </p:spPr>
      </p:pic>
      <p:pic>
        <p:nvPicPr>
          <p:cNvPr id="29700" name="Picture 4" descr="http://microbiology.mtsinai.on.ca/pig/images/protozoa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3911" y="1738460"/>
            <a:ext cx="3333750" cy="2505076"/>
          </a:xfrm>
          <a:prstGeom prst="rect">
            <a:avLst/>
          </a:prstGeom>
          <a:noFill/>
        </p:spPr>
      </p:pic>
      <p:sp>
        <p:nvSpPr>
          <p:cNvPr id="8" name="직사각형 7"/>
          <p:cNvSpPr/>
          <p:nvPr/>
        </p:nvSpPr>
        <p:spPr>
          <a:xfrm>
            <a:off x="4716016" y="4365104"/>
            <a:ext cx="38164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http://microbiology.mtsinai.on.ca/pig/protozoa4.shtml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4608512"/>
          </a:xfrm>
        </p:spPr>
        <p:txBody>
          <a:bodyPr>
            <a:normAutofit/>
          </a:bodyPr>
          <a:lstStyle/>
          <a:p>
            <a:pPr lvl="2"/>
            <a:r>
              <a:rPr lang="en-US" altLang="ko-KR" i="1" dirty="0" smtClean="0"/>
              <a:t>Legionella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자연적으로 물에 보통 서식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열기관에서 증식</a:t>
            </a:r>
            <a:r>
              <a:rPr lang="en-US" altLang="ko-KR" dirty="0" smtClean="0"/>
              <a:t>. </a:t>
            </a:r>
            <a:r>
              <a:rPr lang="ko-KR" altLang="en-US" dirty="0" smtClean="0"/>
              <a:t>감염되면 폐렴 </a:t>
            </a:r>
            <a:r>
              <a:rPr lang="en-US" altLang="ko-KR" dirty="0" smtClean="0"/>
              <a:t>pneumonia </a:t>
            </a:r>
            <a:r>
              <a:rPr lang="ko-KR" altLang="en-US" dirty="0" smtClean="0"/>
              <a:t>과 비슷한 증상 보임</a:t>
            </a:r>
            <a:r>
              <a:rPr lang="en-US" altLang="ko-KR" dirty="0" smtClean="0"/>
              <a:t>.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4"/>
            <a:endParaRPr lang="en-US" altLang="ko-KR" dirty="0" smtClean="0"/>
          </a:p>
        </p:txBody>
      </p:sp>
      <p:sp>
        <p:nvSpPr>
          <p:cNvPr id="4" name="직사각형 3"/>
          <p:cNvSpPr/>
          <p:nvPr/>
        </p:nvSpPr>
        <p:spPr>
          <a:xfrm>
            <a:off x="251520" y="4293096"/>
            <a:ext cx="39604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http://www.rpsgroup.com/Britain/Capabilities/Legionella.aspx</a:t>
            </a:r>
            <a:endParaRPr lang="ko-KR" altLang="en-US" sz="1000" dirty="0"/>
          </a:p>
        </p:txBody>
      </p:sp>
      <p:sp>
        <p:nvSpPr>
          <p:cNvPr id="6" name="직사각형 5"/>
          <p:cNvSpPr/>
          <p:nvPr/>
        </p:nvSpPr>
        <p:spPr>
          <a:xfrm>
            <a:off x="1259632" y="5661248"/>
            <a:ext cx="7488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i="1" dirty="0" err="1" smtClean="0"/>
              <a:t>Legionella</a:t>
            </a:r>
            <a:r>
              <a:rPr lang="en-US" altLang="ko-KR" sz="1000" i="1" dirty="0" smtClean="0"/>
              <a:t> </a:t>
            </a:r>
            <a:r>
              <a:rPr lang="en-US" altLang="ko-KR" sz="1000" i="1" dirty="0" err="1" smtClean="0"/>
              <a:t>pneumophila</a:t>
            </a:r>
            <a:r>
              <a:rPr lang="en-US" altLang="ko-KR" sz="1000" dirty="0" smtClean="0"/>
              <a:t> is a thin, </a:t>
            </a:r>
            <a:r>
              <a:rPr lang="en-US" altLang="ko-KR" sz="1000" dirty="0" err="1" smtClean="0"/>
              <a:t>pleomorphic</a:t>
            </a:r>
            <a:r>
              <a:rPr lang="en-US" altLang="ko-KR" sz="1000" dirty="0" smtClean="0"/>
              <a:t>, flagellated Gram-negative bacterium of the genus </a:t>
            </a:r>
            <a:r>
              <a:rPr lang="en-US" altLang="ko-KR" sz="1000" i="1" dirty="0" err="1" smtClean="0"/>
              <a:t>Legionella</a:t>
            </a:r>
            <a:r>
              <a:rPr lang="en-US" altLang="ko-KR" sz="1000" dirty="0" smtClean="0"/>
              <a:t>. </a:t>
            </a:r>
            <a:r>
              <a:rPr lang="en-US" altLang="ko-KR" sz="1000" i="1" dirty="0" smtClean="0"/>
              <a:t>L. </a:t>
            </a:r>
            <a:r>
              <a:rPr lang="en-US" altLang="ko-KR" sz="1000" i="1" dirty="0" err="1" smtClean="0"/>
              <a:t>pneumophilia</a:t>
            </a:r>
            <a:r>
              <a:rPr lang="en-US" altLang="ko-KR" sz="1000" dirty="0" smtClean="0"/>
              <a:t> is non-acid-fast, non-</a:t>
            </a:r>
            <a:r>
              <a:rPr lang="en-US" altLang="ko-KR" sz="1000" dirty="0" err="1" smtClean="0"/>
              <a:t>sporulating</a:t>
            </a:r>
            <a:r>
              <a:rPr lang="en-US" altLang="ko-KR" sz="1000" dirty="0" smtClean="0"/>
              <a:t>, and morphologically a non-capsulated rod-like bacteria. Aerobic and unable to </a:t>
            </a:r>
            <a:r>
              <a:rPr lang="en-US" altLang="ko-KR" sz="1000" dirty="0" err="1" smtClean="0"/>
              <a:t>hydrolyse</a:t>
            </a:r>
            <a:r>
              <a:rPr lang="en-US" altLang="ko-KR" sz="1000" dirty="0" smtClean="0"/>
              <a:t> gelatin or produce </a:t>
            </a:r>
            <a:r>
              <a:rPr lang="en-US" altLang="ko-KR" sz="1000" dirty="0" err="1" smtClean="0"/>
              <a:t>urease</a:t>
            </a:r>
            <a:r>
              <a:rPr lang="en-US" altLang="ko-KR" sz="1000" dirty="0" smtClean="0"/>
              <a:t>, they are also non-fermentative. </a:t>
            </a:r>
            <a:r>
              <a:rPr lang="en-US" altLang="ko-KR" sz="1000" i="1" dirty="0" smtClean="0"/>
              <a:t>L. </a:t>
            </a:r>
            <a:r>
              <a:rPr lang="en-US" altLang="ko-KR" sz="1000" i="1" dirty="0" err="1" smtClean="0"/>
              <a:t>pneumophila</a:t>
            </a:r>
            <a:r>
              <a:rPr lang="en-US" altLang="ko-KR" sz="1000" dirty="0" smtClean="0"/>
              <a:t> is neither pigmented nor does it </a:t>
            </a:r>
            <a:r>
              <a:rPr lang="en-US" altLang="ko-KR" sz="1000" dirty="0" err="1" smtClean="0"/>
              <a:t>autofluoresce</a:t>
            </a:r>
            <a:r>
              <a:rPr lang="en-US" altLang="ko-KR" sz="1000" dirty="0" smtClean="0"/>
              <a:t>. It is </a:t>
            </a:r>
            <a:r>
              <a:rPr lang="en-US" altLang="ko-KR" sz="1000" dirty="0" err="1" smtClean="0"/>
              <a:t>oxidase</a:t>
            </a:r>
            <a:r>
              <a:rPr lang="en-US" altLang="ko-KR" sz="1000" dirty="0" smtClean="0"/>
              <a:t>- and </a:t>
            </a:r>
            <a:r>
              <a:rPr lang="en-US" altLang="ko-KR" sz="1000" dirty="0" err="1" smtClean="0"/>
              <a:t>catalase</a:t>
            </a:r>
            <a:r>
              <a:rPr lang="en-US" altLang="ko-KR" sz="1000" dirty="0" smtClean="0"/>
              <a:t>-positive, and produces beta-</a:t>
            </a:r>
            <a:r>
              <a:rPr lang="en-US" altLang="ko-KR" sz="1000" dirty="0" err="1" smtClean="0"/>
              <a:t>lactamase</a:t>
            </a:r>
            <a:r>
              <a:rPr lang="en-US" altLang="ko-KR" sz="1000" dirty="0" smtClean="0"/>
              <a:t> . </a:t>
            </a:r>
            <a:r>
              <a:rPr lang="en-US" altLang="ko-KR" sz="1000" i="1" dirty="0" smtClean="0"/>
              <a:t>L. </a:t>
            </a:r>
            <a:r>
              <a:rPr lang="en-US" altLang="ko-KR" sz="1000" i="1" dirty="0" err="1" smtClean="0"/>
              <a:t>pneumophilia</a:t>
            </a:r>
            <a:r>
              <a:rPr lang="en-US" altLang="ko-KR" sz="1000" i="1" dirty="0" smtClean="0"/>
              <a:t> </a:t>
            </a:r>
            <a:r>
              <a:rPr lang="en-US" altLang="ko-KR" sz="1000" dirty="0" smtClean="0"/>
              <a:t>is the primary human pathogen in this group and is responsible for </a:t>
            </a:r>
            <a:r>
              <a:rPr lang="en-US" altLang="ko-KR" sz="1000" dirty="0" err="1" smtClean="0"/>
              <a:t>legionellosis</a:t>
            </a:r>
            <a:r>
              <a:rPr lang="en-US" altLang="ko-KR" sz="1000" dirty="0" smtClean="0"/>
              <a:t> or Legionnaires' disease. </a:t>
            </a:r>
            <a:br>
              <a:rPr lang="en-US" altLang="ko-KR" sz="1000" dirty="0" smtClean="0"/>
            </a:br>
            <a:endParaRPr lang="en-US" altLang="ko-KR" sz="1000" dirty="0"/>
          </a:p>
        </p:txBody>
      </p:sp>
      <p:sp>
        <p:nvSpPr>
          <p:cNvPr id="8" name="직사각형 7"/>
          <p:cNvSpPr/>
          <p:nvPr/>
        </p:nvSpPr>
        <p:spPr>
          <a:xfrm>
            <a:off x="4499992" y="5301208"/>
            <a:ext cx="38164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http://microbiology.mtsinai.on.ca/pig/protozoa4.shtml</a:t>
            </a:r>
            <a:endParaRPr lang="ko-KR" altLang="en-US" sz="1000" dirty="0"/>
          </a:p>
        </p:txBody>
      </p:sp>
      <p:pic>
        <p:nvPicPr>
          <p:cNvPr id="30722" name="Picture 2" descr="http://www.rpsgroup.com/getfile/e2436615-427f-46cf-868f-ef82eeed174f/legionella.asp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44824"/>
            <a:ext cx="2400300" cy="2400301"/>
          </a:xfrm>
          <a:prstGeom prst="rect">
            <a:avLst/>
          </a:prstGeom>
          <a:noFill/>
        </p:spPr>
      </p:pic>
      <p:pic>
        <p:nvPicPr>
          <p:cNvPr id="30724" name="Picture 4" descr="http://microblog.me.uk/wp-content/uploads/legionell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844824"/>
            <a:ext cx="4176464" cy="3346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4608512"/>
          </a:xfrm>
        </p:spPr>
        <p:txBody>
          <a:bodyPr>
            <a:normAutofit/>
          </a:bodyPr>
          <a:lstStyle/>
          <a:p>
            <a:pPr lvl="2"/>
            <a:r>
              <a:rPr lang="ko-KR" altLang="en-US" dirty="0" smtClean="0"/>
              <a:t>총 대장균 </a:t>
            </a:r>
            <a:r>
              <a:rPr lang="en-US" altLang="ko-KR" dirty="0" smtClean="0"/>
              <a:t>Total </a:t>
            </a:r>
            <a:r>
              <a:rPr lang="en-US" altLang="ko-KR" dirty="0" smtClean="0"/>
              <a:t>Coliforms (including fecal coliform and </a:t>
            </a:r>
            <a:r>
              <a:rPr lang="en-US" altLang="ko-KR" i="1" dirty="0" smtClean="0"/>
              <a:t>E. Coli</a:t>
            </a:r>
            <a:r>
              <a:rPr lang="en-US" altLang="ko-KR" dirty="0" smtClean="0"/>
              <a:t>): </a:t>
            </a:r>
            <a:r>
              <a:rPr lang="ko-KR" altLang="en-US" dirty="0" smtClean="0"/>
              <a:t>그 자체로는 건강적 위협이 된다고 볼 수 없음</a:t>
            </a:r>
            <a:r>
              <a:rPr lang="en-US" altLang="ko-KR" dirty="0" smtClean="0"/>
              <a:t>.  </a:t>
            </a:r>
            <a:r>
              <a:rPr lang="ko-KR" altLang="en-US" dirty="0" smtClean="0"/>
              <a:t>다른 해로운 균의 번식 여부 판단 자료로 활용</a:t>
            </a:r>
            <a:r>
              <a:rPr lang="en-US" altLang="ko-KR" dirty="0" smtClean="0"/>
              <a:t>. </a:t>
            </a:r>
            <a:endParaRPr lang="en-US" altLang="ko-KR" dirty="0" smtClean="0"/>
          </a:p>
        </p:txBody>
      </p:sp>
      <p:pic>
        <p:nvPicPr>
          <p:cNvPr id="31746" name="Picture 2" descr="http://www.freedrinkingwater.com/Images-Test/E-Coli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284984"/>
            <a:ext cx="2857500" cy="2809876"/>
          </a:xfrm>
          <a:prstGeom prst="rect">
            <a:avLst/>
          </a:prstGeom>
          <a:noFill/>
        </p:spPr>
      </p:pic>
      <p:sp>
        <p:nvSpPr>
          <p:cNvPr id="9" name="직사각형 8"/>
          <p:cNvSpPr/>
          <p:nvPr/>
        </p:nvSpPr>
        <p:spPr>
          <a:xfrm>
            <a:off x="683568" y="6304002"/>
            <a:ext cx="828092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E. coli is a type of fecal </a:t>
            </a:r>
            <a:r>
              <a:rPr lang="en-US" altLang="ko-KR" sz="1000" dirty="0" err="1" smtClean="0">
                <a:hlinkClick r:id="rId3" action="ppaction://hlinkfile"/>
              </a:rPr>
              <a:t>coliform</a:t>
            </a:r>
            <a:r>
              <a:rPr lang="en-US" altLang="ko-KR" sz="1000" dirty="0" smtClean="0">
                <a:hlinkClick r:id="rId3" action="ppaction://hlinkfile"/>
              </a:rPr>
              <a:t> bacteria</a:t>
            </a:r>
            <a:r>
              <a:rPr lang="en-US" altLang="ko-KR" sz="1000" dirty="0" smtClean="0"/>
              <a:t> commonly found in the intestines of animals and humans. E. coli is short for Escherichia coli. The presence of E. coli in water is a strong indication of recent </a:t>
            </a:r>
            <a:r>
              <a:rPr lang="en-US" altLang="ko-KR" sz="1000" dirty="0" smtClean="0">
                <a:hlinkClick r:id="rId4" action="ppaction://hlinkfile"/>
              </a:rPr>
              <a:t>sewage or animal waste contamination</a:t>
            </a:r>
            <a:r>
              <a:rPr lang="en-US" altLang="ko-KR" sz="1000" dirty="0" smtClean="0"/>
              <a:t>. Sewage may contain many types of disease-causing organisms.</a:t>
            </a:r>
            <a:endParaRPr lang="en-US" altLang="ko-KR" sz="1000" dirty="0"/>
          </a:p>
        </p:txBody>
      </p:sp>
      <p:sp>
        <p:nvSpPr>
          <p:cNvPr id="10" name="직사각형 9"/>
          <p:cNvSpPr/>
          <p:nvPr/>
        </p:nvSpPr>
        <p:spPr>
          <a:xfrm>
            <a:off x="611560" y="6093296"/>
            <a:ext cx="61024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http://www.freedrinkingwater.com/water-contamination/ecoli-bacteria-removal-water.htm</a:t>
            </a:r>
            <a:endParaRPr lang="ko-KR" altLang="en-US" sz="1000" dirty="0"/>
          </a:p>
        </p:txBody>
      </p:sp>
      <p:pic>
        <p:nvPicPr>
          <p:cNvPr id="31748" name="Picture 4" descr="http://ginoraidy.files.wordpress.com/2011/06/e_coli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3284984"/>
            <a:ext cx="2540546" cy="2535961"/>
          </a:xfrm>
          <a:prstGeom prst="rect">
            <a:avLst/>
          </a:prstGeom>
          <a:noFill/>
        </p:spPr>
      </p:pic>
      <p:sp>
        <p:nvSpPr>
          <p:cNvPr id="12" name="직사각형 11"/>
          <p:cNvSpPr/>
          <p:nvPr/>
        </p:nvSpPr>
        <p:spPr>
          <a:xfrm>
            <a:off x="3851920" y="580526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http://ginosblog.com/2011/06/11/5-reasons-why-e-coli-are-our-friend/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856</TotalTime>
  <Words>479</Words>
  <Application>Microsoft Office PowerPoint</Application>
  <PresentationFormat>화면 슬라이드 쇼(4:3)</PresentationFormat>
  <Paragraphs>46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HY견고딕</vt:lpstr>
      <vt:lpstr>HY중고딕</vt:lpstr>
      <vt:lpstr>Arial</vt:lpstr>
      <vt:lpstr>Franklin Gothic Book</vt:lpstr>
      <vt:lpstr>Wingdings</vt:lpstr>
      <vt:lpstr>Wingdings 2</vt:lpstr>
      <vt:lpstr>테크닉</vt:lpstr>
      <vt:lpstr>Ch.3.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jyu</cp:lastModifiedBy>
  <cp:revision>93</cp:revision>
  <dcterms:created xsi:type="dcterms:W3CDTF">2012-02-18T07:01:10Z</dcterms:created>
  <dcterms:modified xsi:type="dcterms:W3CDTF">2016-10-09T05:59:33Z</dcterms:modified>
</cp:coreProperties>
</file>